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80" r:id="rId4"/>
    <p:sldId id="270" r:id="rId5"/>
    <p:sldId id="258" r:id="rId6"/>
    <p:sldId id="261" r:id="rId7"/>
    <p:sldId id="263" r:id="rId8"/>
    <p:sldId id="271" r:id="rId9"/>
    <p:sldId id="272" r:id="rId10"/>
    <p:sldId id="273" r:id="rId11"/>
    <p:sldId id="274" r:id="rId12"/>
    <p:sldId id="275" r:id="rId13"/>
    <p:sldId id="281" r:id="rId14"/>
    <p:sldId id="282" r:id="rId15"/>
    <p:sldId id="283" r:id="rId16"/>
    <p:sldId id="284" r:id="rId17"/>
    <p:sldId id="266" r:id="rId18"/>
    <p:sldId id="267" r:id="rId19"/>
    <p:sldId id="268" r:id="rId20"/>
    <p:sldId id="288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771F"/>
    <a:srgbClr val="D5F828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9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6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9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908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8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0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6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4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6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1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0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44FF4A-CC54-4246-8814-0848D2C8502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3126-E323-4F09-888C-AEDDA132C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02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D1B8A-6B62-4C67-A8D1-749A14F11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60571"/>
            <a:ext cx="9535996" cy="3329581"/>
          </a:xfrm>
        </p:spPr>
        <p:txBody>
          <a:bodyPr>
            <a:normAutofit/>
          </a:bodyPr>
          <a:lstStyle/>
          <a:p>
            <a:r>
              <a:rPr lang="en-US" sz="7200" dirty="0"/>
              <a:t>Readout and Lock-In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5CEB17-B021-4BD4-ADAB-B79AA4F60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Jonathan Hoh</a:t>
            </a:r>
          </a:p>
          <a:p>
            <a:r>
              <a:rPr lang="en-US" dirty="0"/>
              <a:t>3/4/2021</a:t>
            </a:r>
          </a:p>
        </p:txBody>
      </p:sp>
    </p:spTree>
    <p:extLst>
      <p:ext uri="{BB962C8B-B14F-4D97-AF65-F5344CB8AC3E}">
        <p14:creationId xmlns:p14="http://schemas.microsoft.com/office/powerpoint/2010/main" val="222704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5EAA-5339-4877-9287-84646F3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CD4B-7FEB-47AF-845F-9C0B3CCF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stream extraction (and frequency information)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C492C0-438D-47B9-A46C-4B63B01D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7" y="2815257"/>
            <a:ext cx="4883929" cy="3038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FEB15B-F194-469A-8B10-3BCD63CE3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26" y="2866025"/>
            <a:ext cx="4883929" cy="2937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7465A-E746-4217-B8CE-0D80615D321A}"/>
              </a:ext>
            </a:extLst>
          </p:cNvPr>
          <p:cNvSpPr txBox="1"/>
          <p:nvPr/>
        </p:nvSpPr>
        <p:spPr>
          <a:xfrm>
            <a:off x="7530664" y="5916912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Centered at chop frequency</a:t>
            </a:r>
          </a:p>
        </p:txBody>
      </p:sp>
    </p:spTree>
    <p:extLst>
      <p:ext uri="{BB962C8B-B14F-4D97-AF65-F5344CB8AC3E}">
        <p14:creationId xmlns:p14="http://schemas.microsoft.com/office/powerpoint/2010/main" val="60361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E631-7D6D-4FB7-98D1-455ED5B5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C753-B784-413B-8134-EBA33519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Mixing to DC and power level 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807CF-F4CA-431D-B7BA-2C71141E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72" y="2734952"/>
            <a:ext cx="3657600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828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E8D5-7E46-4641-B987-719A7574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7922-326A-4CBD-9ADE-4CD8EEEA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Phase-tweaked and integrated power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FD8DB-5DED-4845-BF55-6F9C763445F0}"/>
              </a:ext>
            </a:extLst>
          </p:cNvPr>
          <p:cNvSpPr txBox="1"/>
          <p:nvPr/>
        </p:nvSpPr>
        <p:spPr>
          <a:xfrm>
            <a:off x="2546724" y="575292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On-peak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BE595-AE4E-4495-A921-FCEC816B00ED}"/>
              </a:ext>
            </a:extLst>
          </p:cNvPr>
          <p:cNvSpPr txBox="1"/>
          <p:nvPr/>
        </p:nvSpPr>
        <p:spPr>
          <a:xfrm>
            <a:off x="7890311" y="568532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Off-peak bin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3D5B63-BA90-452D-938C-50926A4D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75" y="2936407"/>
            <a:ext cx="3657600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3D7F80-FDEE-49EA-89FA-B9B590FB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15" y="2950508"/>
            <a:ext cx="3543300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555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8B71F-7B0D-4417-9A31-364574AF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9" y="1243220"/>
            <a:ext cx="9700459" cy="29962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 2: </a:t>
            </a:r>
            <a:b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Firmware 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690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6CD-AF44-4154-8AE5-41D90E74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Block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C492-0891-4D78-844C-67B3BEC3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342900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Overview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7DD4EE-FAEB-44CD-90F4-D04A66AE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68" y="1472899"/>
            <a:ext cx="5519261" cy="51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6CD-AF44-4154-8AE5-41D90E74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Block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C492-0891-4D78-844C-67B3BEC3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709" y="305304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Pathing</a:t>
            </a:r>
          </a:p>
          <a:p>
            <a:r>
              <a:rPr lang="en-US" dirty="0"/>
              <a:t>Current design takes </a:t>
            </a:r>
            <a:br>
              <a:rPr lang="en-US" dirty="0"/>
            </a:br>
            <a:r>
              <a:rPr lang="en-US" dirty="0"/>
              <a:t>magnitude before</a:t>
            </a:r>
            <a:br>
              <a:rPr lang="en-US" dirty="0"/>
            </a:br>
            <a:r>
              <a:rPr lang="en-US" dirty="0"/>
              <a:t>accumulation stage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5723234-65C2-474B-B3FA-050E09B7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43" y="1479801"/>
            <a:ext cx="5138310" cy="4986759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24434F63-4332-4876-BB00-AEB27828EAC0}"/>
              </a:ext>
            </a:extLst>
          </p:cNvPr>
          <p:cNvSpPr/>
          <p:nvPr/>
        </p:nvSpPr>
        <p:spPr>
          <a:xfrm>
            <a:off x="10114571" y="3661008"/>
            <a:ext cx="353403" cy="159067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C17C10DB-985B-49DD-871C-D3B07335F33E}"/>
              </a:ext>
            </a:extLst>
          </p:cNvPr>
          <p:cNvSpPr/>
          <p:nvPr/>
        </p:nvSpPr>
        <p:spPr>
          <a:xfrm>
            <a:off x="10114571" y="5302017"/>
            <a:ext cx="353403" cy="655914"/>
          </a:xfrm>
          <a:prstGeom prst="rightBracket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C1F0943F-C94A-4704-B725-838BF83FAC74}"/>
              </a:ext>
            </a:extLst>
          </p:cNvPr>
          <p:cNvSpPr/>
          <p:nvPr/>
        </p:nvSpPr>
        <p:spPr>
          <a:xfrm>
            <a:off x="10719572" y="4456345"/>
            <a:ext cx="293615" cy="1291904"/>
          </a:xfrm>
          <a:prstGeom prst="upDownArrow">
            <a:avLst>
              <a:gd name="adj1" fmla="val 61428"/>
              <a:gd name="adj2" fmla="val 92857"/>
            </a:avLst>
          </a:prstGeom>
          <a:solidFill>
            <a:srgbClr val="E1771F"/>
          </a:solidFill>
          <a:ln>
            <a:solidFill>
              <a:srgbClr val="E177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3BA8D-3E06-4615-846B-2A4790381FF0}"/>
              </a:ext>
            </a:extLst>
          </p:cNvPr>
          <p:cNvSpPr txBox="1"/>
          <p:nvPr/>
        </p:nvSpPr>
        <p:spPr>
          <a:xfrm rot="16200000">
            <a:off x="10401824" y="491763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4328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86CD-AF44-4154-8AE5-41D90E74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Block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C492-0891-4D78-844C-67B3BEC3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355454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Accumulator/Integrator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77F4FE-77B2-4B9D-B5AE-D246E5D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99" y="1697635"/>
            <a:ext cx="6291684" cy="43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F0A3-F11D-4418-AF8B-464D646D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58A819-EF3C-4AF3-8026-95B43456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91" t="3469" r="24468" b="12928"/>
          <a:stretch/>
        </p:blipFill>
        <p:spPr>
          <a:xfrm>
            <a:off x="3492500" y="2605484"/>
            <a:ext cx="49784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0488D-EE1A-4A10-954B-BDBB463AE277}"/>
              </a:ext>
            </a:extLst>
          </p:cNvPr>
          <p:cNvSpPr txBox="1"/>
          <p:nvPr/>
        </p:nvSpPr>
        <p:spPr>
          <a:xfrm>
            <a:off x="1905000" y="20447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Multiplier</a:t>
            </a:r>
          </a:p>
        </p:txBody>
      </p:sp>
    </p:spTree>
    <p:extLst>
      <p:ext uri="{BB962C8B-B14F-4D97-AF65-F5344CB8AC3E}">
        <p14:creationId xmlns:p14="http://schemas.microsoft.com/office/powerpoint/2010/main" val="218824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FA58-B23F-4FDA-B4CE-4EAB3EF2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Blocks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3431A-CEF7-4B80-974E-51620329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268" y="3261859"/>
            <a:ext cx="8947150" cy="181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38D86-10AB-4270-B382-4A06482EE2EB}"/>
              </a:ext>
            </a:extLst>
          </p:cNvPr>
          <p:cNvSpPr txBox="1"/>
          <p:nvPr/>
        </p:nvSpPr>
        <p:spPr>
          <a:xfrm>
            <a:off x="1887268" y="2003555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Quadrature Wave Generator</a:t>
            </a:r>
          </a:p>
        </p:txBody>
      </p:sp>
    </p:spTree>
    <p:extLst>
      <p:ext uri="{BB962C8B-B14F-4D97-AF65-F5344CB8AC3E}">
        <p14:creationId xmlns:p14="http://schemas.microsoft.com/office/powerpoint/2010/main" val="117158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04AA-2F0C-40D9-891C-8F0BA3FC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01C93-0616-46C4-B3D0-7CEA690D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236" y="658559"/>
            <a:ext cx="7082547" cy="1520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3C5A0-BC86-4826-8632-FDF76F0F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98" y="4373059"/>
            <a:ext cx="5267986" cy="2353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22956-59C0-4177-819A-6DCBEC57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14" y="2496202"/>
            <a:ext cx="5449889" cy="2299357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B5C8E098-59C2-406A-8B27-1C0D29BBC2F0}"/>
              </a:ext>
            </a:extLst>
          </p:cNvPr>
          <p:cNvSpPr/>
          <p:nvPr/>
        </p:nvSpPr>
        <p:spPr>
          <a:xfrm rot="10800000" flipH="1">
            <a:off x="4211272" y="4795559"/>
            <a:ext cx="2090873" cy="6429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03A36BA-6AD1-4EDE-9A34-A674AABAC53E}"/>
              </a:ext>
            </a:extLst>
          </p:cNvPr>
          <p:cNvSpPr/>
          <p:nvPr/>
        </p:nvSpPr>
        <p:spPr>
          <a:xfrm rot="10800000" flipH="1" flipV="1">
            <a:off x="1057275" y="1266825"/>
            <a:ext cx="3409950" cy="1229378"/>
          </a:xfrm>
          <a:prstGeom prst="bentArrow">
            <a:avLst>
              <a:gd name="adj1" fmla="val 16477"/>
              <a:gd name="adj2" fmla="val 14928"/>
              <a:gd name="adj3" fmla="val 18802"/>
              <a:gd name="adj4" fmla="val 30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4891B-6B1F-4CD4-94E2-6A8347DCD81C}"/>
              </a:ext>
            </a:extLst>
          </p:cNvPr>
          <p:cNvSpPr txBox="1"/>
          <p:nvPr/>
        </p:nvSpPr>
        <p:spPr>
          <a:xfrm>
            <a:off x="6806409" y="2999549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Polyphase Filter Bank</a:t>
            </a:r>
          </a:p>
          <a:p>
            <a:pPr algn="ctr"/>
            <a:r>
              <a:rPr lang="en-US" dirty="0"/>
              <a:t>(Design copied from BLAST-TNG firmware)</a:t>
            </a:r>
          </a:p>
        </p:txBody>
      </p:sp>
    </p:spTree>
    <p:extLst>
      <p:ext uri="{BB962C8B-B14F-4D97-AF65-F5344CB8AC3E}">
        <p14:creationId xmlns:p14="http://schemas.microsoft.com/office/powerpoint/2010/main" val="174076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66BA92-AB0B-4401-8CA1-8722881F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to Digital Lock-in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77787-5CF7-4A13-80E3-C0C662FF9F29}"/>
              </a:ext>
            </a:extLst>
          </p:cNvPr>
          <p:cNvSpPr txBox="1"/>
          <p:nvPr/>
        </p:nvSpPr>
        <p:spPr>
          <a:xfrm>
            <a:off x="646111" y="1572037"/>
            <a:ext cx="5177638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Understanding the System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8075-3886-413C-BA41-1921E12E5E7E}"/>
              </a:ext>
            </a:extLst>
          </p:cNvPr>
          <p:cNvSpPr txBox="1"/>
          <p:nvPr/>
        </p:nvSpPr>
        <p:spPr>
          <a:xfrm>
            <a:off x="1901588" y="2710957"/>
            <a:ext cx="5177638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Design Software 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7A83B-CE19-48F3-B739-EDCD5896FA12}"/>
              </a:ext>
            </a:extLst>
          </p:cNvPr>
          <p:cNvSpPr txBox="1"/>
          <p:nvPr/>
        </p:nvSpPr>
        <p:spPr>
          <a:xfrm>
            <a:off x="3234930" y="3849877"/>
            <a:ext cx="5177638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Create DSP simulation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1D42B-5436-433D-9A60-9AFBF62FE76A}"/>
              </a:ext>
            </a:extLst>
          </p:cNvPr>
          <p:cNvSpPr txBox="1"/>
          <p:nvPr/>
        </p:nvSpPr>
        <p:spPr>
          <a:xfrm>
            <a:off x="4757860" y="5109208"/>
            <a:ext cx="5177638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Generate Bitstream 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5BBD6AFC-C47A-4CDC-81A9-BF0C3BC4D0D9}"/>
              </a:ext>
            </a:extLst>
          </p:cNvPr>
          <p:cNvSpPr/>
          <p:nvPr/>
        </p:nvSpPr>
        <p:spPr>
          <a:xfrm flipV="1">
            <a:off x="816078" y="2184217"/>
            <a:ext cx="904567" cy="10499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68B45A8-5519-4D1E-9715-01305415EA0F}"/>
              </a:ext>
            </a:extLst>
          </p:cNvPr>
          <p:cNvSpPr/>
          <p:nvPr/>
        </p:nvSpPr>
        <p:spPr>
          <a:xfrm flipV="1">
            <a:off x="2246672" y="3342230"/>
            <a:ext cx="904567" cy="10499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64E23BB3-685C-4F40-8429-9055DC8CCCFC}"/>
              </a:ext>
            </a:extLst>
          </p:cNvPr>
          <p:cNvSpPr/>
          <p:nvPr/>
        </p:nvSpPr>
        <p:spPr>
          <a:xfrm flipV="1">
            <a:off x="3731343" y="4611393"/>
            <a:ext cx="904567" cy="10499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0C910-B36C-4A22-A098-50C7A7DA9B37}"/>
              </a:ext>
            </a:extLst>
          </p:cNvPr>
          <p:cNvSpPr txBox="1"/>
          <p:nvPr/>
        </p:nvSpPr>
        <p:spPr>
          <a:xfrm>
            <a:off x="5823749" y="6150526"/>
            <a:ext cx="5177638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Upload and Test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952F204C-EC74-4ED3-BF4A-1D7C000466D2}"/>
              </a:ext>
            </a:extLst>
          </p:cNvPr>
          <p:cNvSpPr/>
          <p:nvPr/>
        </p:nvSpPr>
        <p:spPr>
          <a:xfrm flipV="1">
            <a:off x="5032314" y="5927138"/>
            <a:ext cx="632316" cy="6989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C4FD58B-88B4-4EB5-A60E-8EB2F95A5FA6}"/>
              </a:ext>
            </a:extLst>
          </p:cNvPr>
          <p:cNvSpPr/>
          <p:nvPr/>
        </p:nvSpPr>
        <p:spPr>
          <a:xfrm>
            <a:off x="5348472" y="1730477"/>
            <a:ext cx="246083" cy="244369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18AA28D-128B-4C3F-987A-BA486F69BC92}"/>
              </a:ext>
            </a:extLst>
          </p:cNvPr>
          <p:cNvSpPr/>
          <p:nvPr/>
        </p:nvSpPr>
        <p:spPr>
          <a:xfrm>
            <a:off x="7919607" y="3989302"/>
            <a:ext cx="246083" cy="24436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81EA063-C3BD-44CC-B8BB-9836FAFB1DED}"/>
              </a:ext>
            </a:extLst>
          </p:cNvPr>
          <p:cNvSpPr/>
          <p:nvPr/>
        </p:nvSpPr>
        <p:spPr>
          <a:xfrm>
            <a:off x="9389529" y="5248633"/>
            <a:ext cx="246083" cy="244369"/>
          </a:xfrm>
          <a:prstGeom prst="flowChartConnector">
            <a:avLst/>
          </a:prstGeom>
          <a:solidFill>
            <a:srgbClr val="D5F828"/>
          </a:solidFill>
          <a:ln>
            <a:solidFill>
              <a:srgbClr val="D5F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C6AD04BD-471C-4C11-BD71-3BFE4C689892}"/>
              </a:ext>
            </a:extLst>
          </p:cNvPr>
          <p:cNvSpPr/>
          <p:nvPr/>
        </p:nvSpPr>
        <p:spPr>
          <a:xfrm>
            <a:off x="10520239" y="6289951"/>
            <a:ext cx="246083" cy="244369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ED5DE9D3-0DDC-4A26-B9BF-CB849BF85C9A}"/>
              </a:ext>
            </a:extLst>
          </p:cNvPr>
          <p:cNvSpPr/>
          <p:nvPr/>
        </p:nvSpPr>
        <p:spPr>
          <a:xfrm>
            <a:off x="6698610" y="2869397"/>
            <a:ext cx="246083" cy="244369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E3D4E065-54C2-4DE4-A66A-4C0CA7FBFB17}"/>
              </a:ext>
            </a:extLst>
          </p:cNvPr>
          <p:cNvSpPr/>
          <p:nvPr/>
        </p:nvSpPr>
        <p:spPr>
          <a:xfrm>
            <a:off x="7919606" y="3991579"/>
            <a:ext cx="246083" cy="244369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6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0D59-7216-402B-AC76-36E0DF57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8548-2CAF-4EC8-AE88-ECED4F38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291" y="185324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Vector Accumulator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E6952-3F25-4927-991A-DBDCA4E0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03" y="2912151"/>
            <a:ext cx="8413993" cy="31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814-7F6B-4B9F-9A80-819423D3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Simulation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791138-DEEC-4C07-877D-C179C9A0A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41" y="1314450"/>
            <a:ext cx="85722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D332-BBAC-42FC-AC27-9A139B13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54334495-8F1B-4666-9BEF-350147701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05" y="1853248"/>
            <a:ext cx="6866184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D57DA-E88E-475B-8358-D9967F48A434}"/>
              </a:ext>
            </a:extLst>
          </p:cNvPr>
          <p:cNvSpPr txBox="1"/>
          <p:nvPr/>
        </p:nvSpPr>
        <p:spPr>
          <a:xfrm>
            <a:off x="447675" y="3027799"/>
            <a:ext cx="3791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Quadrature Inputs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2x parallel due to MUSIC ADC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Will be 8x in full-scale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Controllable during sims</a:t>
            </a:r>
          </a:p>
        </p:txBody>
      </p:sp>
    </p:spTree>
    <p:extLst>
      <p:ext uri="{BB962C8B-B14F-4D97-AF65-F5344CB8AC3E}">
        <p14:creationId xmlns:p14="http://schemas.microsoft.com/office/powerpoint/2010/main" val="66678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2624-DC72-4FE6-B7E2-4EBA15A5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PFB/IQ Mixer test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6253CB9B-BECE-4F72-928E-88C0C18F1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5" y="1958009"/>
            <a:ext cx="8123674" cy="39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B75A0-8409-4AD8-9499-1009F44812F5}"/>
              </a:ext>
            </a:extLst>
          </p:cNvPr>
          <p:cNvSpPr txBox="1"/>
          <p:nvPr/>
        </p:nvSpPr>
        <p:spPr>
          <a:xfrm>
            <a:off x="646111" y="276307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PFB outputs I and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3CC01-EE6D-44E4-BEDA-B1D0E7F7504F}"/>
              </a:ext>
            </a:extLst>
          </p:cNvPr>
          <p:cNvSpPr txBox="1"/>
          <p:nvPr/>
        </p:nvSpPr>
        <p:spPr>
          <a:xfrm>
            <a:off x="204925" y="4635421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Mixer output after identity mix</a:t>
            </a:r>
          </a:p>
        </p:txBody>
      </p:sp>
    </p:spTree>
    <p:extLst>
      <p:ext uri="{BB962C8B-B14F-4D97-AF65-F5344CB8AC3E}">
        <p14:creationId xmlns:p14="http://schemas.microsoft.com/office/powerpoint/2010/main" val="64363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E55F-828E-404D-9408-95800ECC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Test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40AE71-D614-4302-A887-36DDE419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6" y="2032301"/>
            <a:ext cx="11247453" cy="2062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10C2-23F3-4EB2-B9CC-028C9BDF1CE7}"/>
              </a:ext>
            </a:extLst>
          </p:cNvPr>
          <p:cNvSpPr txBox="1"/>
          <p:nvPr/>
        </p:nvSpPr>
        <p:spPr>
          <a:xfrm>
            <a:off x="3250095" y="4631635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and periodic, all we can ask for</a:t>
            </a:r>
          </a:p>
        </p:txBody>
      </p:sp>
    </p:spTree>
    <p:extLst>
      <p:ext uri="{BB962C8B-B14F-4D97-AF65-F5344CB8AC3E}">
        <p14:creationId xmlns:p14="http://schemas.microsoft.com/office/powerpoint/2010/main" val="3563337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CE3A-7AF9-4D20-AD87-43AB2C29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Compiled on 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031-1D66-4DDD-9464-83699E91A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testing/simulating conditions of experiment are impossible</a:t>
            </a:r>
          </a:p>
          <a:p>
            <a:r>
              <a:rPr lang="en-US" dirty="0"/>
              <a:t>Tests completed prove validity of all parts individually</a:t>
            </a:r>
          </a:p>
          <a:p>
            <a:r>
              <a:rPr lang="en-US" dirty="0"/>
              <a:t>Physical testing requires new firmware version that can compile</a:t>
            </a:r>
          </a:p>
          <a:p>
            <a:r>
              <a:rPr lang="en-US" dirty="0"/>
              <a:t>Once ROACH2 is available, bitstream will be uploaded</a:t>
            </a:r>
          </a:p>
          <a:p>
            <a:r>
              <a:rPr lang="en-US" dirty="0"/>
              <a:t>After lab test, expand to 8x parallel and test</a:t>
            </a:r>
          </a:p>
          <a:p>
            <a:r>
              <a:rPr lang="en-US" dirty="0"/>
              <a:t>Ready for telescope!</a:t>
            </a:r>
          </a:p>
        </p:txBody>
      </p:sp>
    </p:spTree>
    <p:extLst>
      <p:ext uri="{BB962C8B-B14F-4D97-AF65-F5344CB8AC3E}">
        <p14:creationId xmlns:p14="http://schemas.microsoft.com/office/powerpoint/2010/main" val="1415907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2B09-EDE5-44D4-B8B4-27BE4246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Compileable</a:t>
            </a:r>
            <a:r>
              <a:rPr lang="en-US" dirty="0"/>
              <a:t> Firmware V1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148A52E-6F63-4E34-AC3C-D5A53751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03" y="1570382"/>
            <a:ext cx="7573049" cy="463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0794F-E090-4FBB-AB93-E9896D3C007F}"/>
              </a:ext>
            </a:extLst>
          </p:cNvPr>
          <p:cNvSpPr txBox="1"/>
          <p:nvPr/>
        </p:nvSpPr>
        <p:spPr>
          <a:xfrm>
            <a:off x="149262" y="2658318"/>
            <a:ext cx="4281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components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Replaced with GPIO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Mux switches with external</a:t>
            </a:r>
            <a:br>
              <a:rPr lang="en-US" dirty="0"/>
            </a:br>
            <a:r>
              <a:rPr lang="en-US" dirty="0"/>
              <a:t>control in order to continue</a:t>
            </a:r>
            <a:br>
              <a:rPr lang="en-US" dirty="0"/>
            </a:br>
            <a:r>
              <a:rPr lang="en-US" dirty="0"/>
              <a:t>identity mixing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 ADC block with 2x parallel</a:t>
            </a:r>
          </a:p>
        </p:txBody>
      </p:sp>
    </p:spTree>
    <p:extLst>
      <p:ext uri="{BB962C8B-B14F-4D97-AF65-F5344CB8AC3E}">
        <p14:creationId xmlns:p14="http://schemas.microsoft.com/office/powerpoint/2010/main" val="205613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0A39-95B8-456A-919A-ABBDC606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Compileable</a:t>
            </a:r>
            <a:r>
              <a:rPr lang="en-US" dirty="0"/>
              <a:t> Firmware 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762BE-96FE-458A-86B9-63CEF39D6229}"/>
              </a:ext>
            </a:extLst>
          </p:cNvPr>
          <p:cNvSpPr txBox="1"/>
          <p:nvPr/>
        </p:nvSpPr>
        <p:spPr>
          <a:xfrm>
            <a:off x="149262" y="2658318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Switched order of lock-in</a:t>
            </a:r>
            <a:br>
              <a:rPr lang="en-US" dirty="0"/>
            </a:br>
            <a:r>
              <a:rPr lang="en-US" dirty="0"/>
              <a:t>mixing and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Significantly higher bit growth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9CAA71-B46B-4143-8C03-3A0549AF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6601"/>
          <a:stretch/>
        </p:blipFill>
        <p:spPr>
          <a:xfrm>
            <a:off x="4184374" y="1853248"/>
            <a:ext cx="7446647" cy="43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1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B00C-95A9-44B6-BAB9-B15970FF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Plot for V2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286F4A9E-B923-4B3F-99DA-52F827D6A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625255"/>
            <a:ext cx="5117633" cy="41957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666AE8-71D0-41FE-9206-DFDAD6B1A1B1}"/>
              </a:ext>
            </a:extLst>
          </p:cNvPr>
          <p:cNvSpPr txBox="1"/>
          <p:nvPr/>
        </p:nvSpPr>
        <p:spPr>
          <a:xfrm>
            <a:off x="149262" y="2658318"/>
            <a:ext cx="46281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SNR compared to 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take time to compare the</a:t>
            </a:r>
            <a:br>
              <a:rPr lang="en-US" dirty="0"/>
            </a:br>
            <a:r>
              <a:rPr lang="en-US" dirty="0"/>
              <a:t>two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exactly when and how many</a:t>
            </a:r>
            <a:br>
              <a:rPr lang="en-US" dirty="0"/>
            </a:br>
            <a:r>
              <a:rPr lang="en-US" dirty="0"/>
              <a:t>bits need to be removed to fit in</a:t>
            </a:r>
            <a:br>
              <a:rPr lang="en-US" dirty="0"/>
            </a:br>
            <a:r>
              <a:rPr lang="en-US" dirty="0"/>
              <a:t>memory block</a:t>
            </a:r>
          </a:p>
        </p:txBody>
      </p:sp>
    </p:spTree>
    <p:extLst>
      <p:ext uri="{BB962C8B-B14F-4D97-AF65-F5344CB8AC3E}">
        <p14:creationId xmlns:p14="http://schemas.microsoft.com/office/powerpoint/2010/main" val="321452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83B4-10C6-4D2E-8F03-0ACEEFFA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ASIAA 5G ADC 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63CBF59-3063-4353-957C-16A78AE5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40" y="1853248"/>
            <a:ext cx="7392956" cy="4195762"/>
          </a:xfrm>
        </p:spPr>
      </p:pic>
    </p:spTree>
    <p:extLst>
      <p:ext uri="{BB962C8B-B14F-4D97-AF65-F5344CB8AC3E}">
        <p14:creationId xmlns:p14="http://schemas.microsoft.com/office/powerpoint/2010/main" val="341439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8B71F-7B0D-4417-9A31-364574AF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 1: Software Sim</a:t>
            </a:r>
          </a:p>
        </p:txBody>
      </p:sp>
    </p:spTree>
    <p:extLst>
      <p:ext uri="{BB962C8B-B14F-4D97-AF65-F5344CB8AC3E}">
        <p14:creationId xmlns:p14="http://schemas.microsoft.com/office/powerpoint/2010/main" val="318512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BA8A-946C-45F1-89CB-FB233E55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F669F6-CF2C-46DD-967E-99315C73E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10" y="2052638"/>
            <a:ext cx="7392956" cy="4195762"/>
          </a:xfrm>
        </p:spPr>
      </p:pic>
    </p:spTree>
    <p:extLst>
      <p:ext uri="{BB962C8B-B14F-4D97-AF65-F5344CB8AC3E}">
        <p14:creationId xmlns:p14="http://schemas.microsoft.com/office/powerpoint/2010/main" val="320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E5AC-F8EA-4958-9CA3-1F0AB52E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Results from Compiled Firmware</a:t>
            </a:r>
          </a:p>
        </p:txBody>
      </p:sp>
      <p:pic>
        <p:nvPicPr>
          <p:cNvPr id="5" name="Content Placeholder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8A8365C6-EA74-408E-8CFE-39DB00C41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82" y="2052638"/>
            <a:ext cx="5329611" cy="4195762"/>
          </a:xfrm>
        </p:spPr>
      </p:pic>
    </p:spTree>
    <p:extLst>
      <p:ext uri="{BB962C8B-B14F-4D97-AF65-F5344CB8AC3E}">
        <p14:creationId xmlns:p14="http://schemas.microsoft.com/office/powerpoint/2010/main" val="1065263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8140-C082-46A6-A7E3-43EB0CC7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Data Readings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FE9E7EA-7247-40AA-87A0-97492549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71" y="2052638"/>
            <a:ext cx="2761233" cy="4195762"/>
          </a:xfrm>
        </p:spPr>
      </p:pic>
    </p:spTree>
    <p:extLst>
      <p:ext uri="{BB962C8B-B14F-4D97-AF65-F5344CB8AC3E}">
        <p14:creationId xmlns:p14="http://schemas.microsoft.com/office/powerpoint/2010/main" val="1153857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0E77-1FAC-448A-A60C-F1FF6579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Debugging </a:t>
            </a:r>
            <a:r>
              <a:rPr lang="en-US" dirty="0" err="1"/>
              <a:t>Rabbithole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F3A9162-C14D-439C-9C95-51130D5E4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6" y="2092394"/>
            <a:ext cx="6190410" cy="3513275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4A80912-592E-4FA6-B938-E4D798C74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9420" r="52331" b="50000"/>
          <a:stretch/>
        </p:blipFill>
        <p:spPr>
          <a:xfrm>
            <a:off x="6907696" y="2457552"/>
            <a:ext cx="4552121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D0F9-73E5-4537-80FB-308A7068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Debugging </a:t>
            </a:r>
            <a:r>
              <a:rPr lang="en-US" dirty="0" err="1"/>
              <a:t>Rabbithole</a:t>
            </a:r>
            <a:endParaRPr lang="en-US" dirty="0"/>
          </a:p>
        </p:txBody>
      </p:sp>
      <p:pic>
        <p:nvPicPr>
          <p:cNvPr id="5" name="Content Placeholder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152899B1-9631-4104-8537-01695182F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10" y="2052638"/>
            <a:ext cx="7392956" cy="4195762"/>
          </a:xfrm>
        </p:spPr>
      </p:pic>
    </p:spTree>
    <p:extLst>
      <p:ext uri="{BB962C8B-B14F-4D97-AF65-F5344CB8AC3E}">
        <p14:creationId xmlns:p14="http://schemas.microsoft.com/office/powerpoint/2010/main" val="840358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814A-DFCA-4585-896B-318DF5DC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637" y="2645503"/>
            <a:ext cx="9404723" cy="1400530"/>
          </a:xfrm>
        </p:spPr>
        <p:txBody>
          <a:bodyPr/>
          <a:lstStyle/>
          <a:p>
            <a:r>
              <a:rPr lang="en-US" dirty="0"/>
              <a:t>Ugh</a:t>
            </a:r>
          </a:p>
        </p:txBody>
      </p:sp>
    </p:spTree>
    <p:extLst>
      <p:ext uri="{BB962C8B-B14F-4D97-AF65-F5344CB8AC3E}">
        <p14:creationId xmlns:p14="http://schemas.microsoft.com/office/powerpoint/2010/main" val="3609844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1C44-25D2-4432-B623-6E570945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out of the </a:t>
            </a:r>
            <a:r>
              <a:rPr lang="en-US" dirty="0" err="1"/>
              <a:t>Rabbithole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10B6-2545-41DD-9D5E-26B4DB22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  <a:p>
            <a:pPr lvl="1"/>
            <a:r>
              <a:rPr lang="en-US" dirty="0"/>
              <a:t>Make sure that there is a fully functioning firmware for 512 </a:t>
            </a:r>
            <a:r>
              <a:rPr lang="en-US" dirty="0" err="1"/>
              <a:t>Msps</a:t>
            </a:r>
            <a:r>
              <a:rPr lang="en-US" dirty="0"/>
              <a:t> ADC</a:t>
            </a:r>
          </a:p>
          <a:p>
            <a:pPr lvl="1"/>
            <a:r>
              <a:rPr lang="en-US" dirty="0"/>
              <a:t>Set up waveform generator for FM instead of AM</a:t>
            </a:r>
          </a:p>
          <a:p>
            <a:pPr lvl="1"/>
            <a:r>
              <a:rPr lang="en-US" dirty="0"/>
              <a:t>Once working comfortably, revisit 5 </a:t>
            </a:r>
            <a:r>
              <a:rPr lang="en-US" dirty="0" err="1"/>
              <a:t>Gsps</a:t>
            </a:r>
            <a:r>
              <a:rPr lang="en-US"/>
              <a:t> ADC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4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C557-D10F-430A-A9F2-B7F7D296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Simulation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D1988E8-DD44-488D-A404-7D7057C3E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39" y="1470230"/>
            <a:ext cx="7635722" cy="5066405"/>
          </a:xfrm>
        </p:spPr>
      </p:pic>
    </p:spTree>
    <p:extLst>
      <p:ext uri="{BB962C8B-B14F-4D97-AF65-F5344CB8AC3E}">
        <p14:creationId xmlns:p14="http://schemas.microsoft.com/office/powerpoint/2010/main" val="155582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BA49-CE97-43C5-9ACC-1A6C8C1C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Simulation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A5FD-01C0-4479-A947-11FCE4243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Noiseless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63977-F3D6-472B-95F5-2417CF9B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49" y="4677024"/>
            <a:ext cx="4162338" cy="2017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BE114-D9EA-4683-A2B3-B5095DDE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07" y="2498726"/>
            <a:ext cx="4162475" cy="2017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1B3CB-256B-4B1F-9CED-84D1F564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749" y="2498726"/>
            <a:ext cx="4160171" cy="2017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F7315-4E7D-4729-9A1A-B9CA436A3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813" y="4677716"/>
            <a:ext cx="4181061" cy="20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BA49-CE97-43C5-9ACC-1A6C8C1C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Simulation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A5FD-01C0-4479-A947-11FCE4243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Noisy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6B61-3C34-403C-9AB3-2E512E5E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14" y="2499420"/>
            <a:ext cx="4181060" cy="201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97628-3FF6-416A-ACC5-3BF45905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88" y="4677024"/>
            <a:ext cx="4177986" cy="2018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887C4-0160-4254-8690-AE23C318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749" y="4675972"/>
            <a:ext cx="4184677" cy="2018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EA6AB-31FA-44D8-944F-3658E5193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749" y="2498726"/>
            <a:ext cx="4160171" cy="20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BA49-CE97-43C5-9ACC-1A6C8C1C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Simulation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A5FD-01C0-4479-A947-11FCE424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97812"/>
            <a:ext cx="8946541" cy="4195481"/>
          </a:xfrm>
        </p:spPr>
        <p:txBody>
          <a:bodyPr/>
          <a:lstStyle/>
          <a:p>
            <a:r>
              <a:rPr lang="en-US" dirty="0"/>
              <a:t>Throw in some significant pink noise for good measure (I may have gone overboard)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B9482-B661-4E60-A2BD-4A59D7B3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49" y="2498726"/>
            <a:ext cx="4177986" cy="201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308CD-FE9A-406D-929B-96B8DF81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88" y="2492198"/>
            <a:ext cx="4177986" cy="2023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440B3-D766-4F35-A75E-4FF0D1E8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04" y="4670495"/>
            <a:ext cx="4205116" cy="202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5D133-7C43-4947-B219-E9D364269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19" y="4653017"/>
            <a:ext cx="4205116" cy="20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DC89-29B0-4CE0-BC40-76D9244E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656F-5280-4602-8099-F836CF60B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ADC clock</a:t>
            </a:r>
            <a:r>
              <a:rPr lang="en-US" dirty="0"/>
              <a:t> = 2.5 GHz</a:t>
            </a:r>
          </a:p>
          <a:p>
            <a:r>
              <a:rPr lang="en-US" b="1" dirty="0"/>
              <a:t>FPGA clock</a:t>
            </a:r>
            <a:r>
              <a:rPr lang="en-US" dirty="0"/>
              <a:t> = 250 MHz</a:t>
            </a:r>
          </a:p>
          <a:p>
            <a:r>
              <a:rPr lang="en-US" b="1" dirty="0"/>
              <a:t>LO frequency</a:t>
            </a:r>
            <a:r>
              <a:rPr lang="en-US" dirty="0"/>
              <a:t> = 0.55 THz</a:t>
            </a:r>
          </a:p>
          <a:p>
            <a:r>
              <a:rPr lang="en-US" b="1" dirty="0"/>
              <a:t>Source frequency</a:t>
            </a:r>
            <a:r>
              <a:rPr lang="en-US" dirty="0"/>
              <a:t>  = 0.5498 THz </a:t>
            </a:r>
          </a:p>
          <a:p>
            <a:r>
              <a:rPr lang="en-US" b="1" dirty="0"/>
              <a:t>IF frequency </a:t>
            </a:r>
            <a:r>
              <a:rPr lang="en-US" dirty="0"/>
              <a:t>= 200 MHz</a:t>
            </a:r>
            <a:endParaRPr lang="en-US" b="1" dirty="0"/>
          </a:p>
          <a:p>
            <a:r>
              <a:rPr lang="en-US" b="1" dirty="0"/>
              <a:t>Chop frequency</a:t>
            </a:r>
            <a:r>
              <a:rPr lang="en-US" dirty="0"/>
              <a:t> = 100 </a:t>
            </a:r>
            <a:r>
              <a:rPr lang="en-US" dirty="0" err="1"/>
              <a:t>KHz</a:t>
            </a:r>
            <a:endParaRPr lang="en-US" dirty="0"/>
          </a:p>
          <a:p>
            <a:r>
              <a:rPr lang="en-US" b="1" dirty="0"/>
              <a:t>FFT length</a:t>
            </a:r>
            <a:r>
              <a:rPr lang="en-US" dirty="0"/>
              <a:t> = 1024</a:t>
            </a:r>
          </a:p>
          <a:p>
            <a:r>
              <a:rPr lang="en-US" b="1" dirty="0"/>
              <a:t>Run time</a:t>
            </a:r>
            <a:r>
              <a:rPr lang="en-US" dirty="0"/>
              <a:t> = 0.3 seconds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DE9D60-4ADF-4DAE-B83A-64EF3252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1381896"/>
            <a:ext cx="3121829" cy="2017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E9858F-A1EF-47E6-8914-E6E3FCA63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13" y="1381896"/>
            <a:ext cx="3041785" cy="2017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D42BD-267D-4C5F-B3D8-FE29B35D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227" y="3598748"/>
            <a:ext cx="4160171" cy="20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8382-8867-42EB-8160-95F4A80D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E447-3F33-43BA-861F-00931E2E9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waveform and FFT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2828D-2DFF-4656-998C-ACAE7B13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591627"/>
            <a:ext cx="5617547" cy="270344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874DAD-434E-4994-8225-F40978E8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27" y="2478570"/>
            <a:ext cx="4464088" cy="2929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43E55-179D-429F-88C7-BE03C08A28BC}"/>
              </a:ext>
            </a:extLst>
          </p:cNvPr>
          <p:cNvSpPr txBox="1"/>
          <p:nvPr/>
        </p:nvSpPr>
        <p:spPr>
          <a:xfrm>
            <a:off x="8010939" y="579451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Centered at IF frequency</a:t>
            </a:r>
          </a:p>
        </p:txBody>
      </p:sp>
    </p:spTree>
    <p:extLst>
      <p:ext uri="{BB962C8B-B14F-4D97-AF65-F5344CB8AC3E}">
        <p14:creationId xmlns:p14="http://schemas.microsoft.com/office/powerpoint/2010/main" val="4159980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448</Words>
  <Application>Microsoft Office PowerPoint</Application>
  <PresentationFormat>Widescreen</PresentationFormat>
  <Paragraphs>99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Wingdings</vt:lpstr>
      <vt:lpstr>Wingdings 3</vt:lpstr>
      <vt:lpstr>Ion</vt:lpstr>
      <vt:lpstr>Readout and Lock-In</vt:lpstr>
      <vt:lpstr>The Road to Digital Lock-in</vt:lpstr>
      <vt:lpstr>Part 1: Software Sim</vt:lpstr>
      <vt:lpstr>Software Simulation Diagram</vt:lpstr>
      <vt:lpstr>Software Simulation Prototype</vt:lpstr>
      <vt:lpstr>Software Simulation Prototype</vt:lpstr>
      <vt:lpstr>Software Simulation Prototype</vt:lpstr>
      <vt:lpstr>Full Scale Simulation</vt:lpstr>
      <vt:lpstr>Full Scale Simulation</vt:lpstr>
      <vt:lpstr>Full Scale Simulation</vt:lpstr>
      <vt:lpstr>Full Scale Simulation</vt:lpstr>
      <vt:lpstr>Full Scale Simulation</vt:lpstr>
      <vt:lpstr>Part 2:  Firmware Development</vt:lpstr>
      <vt:lpstr>Firmware Block Designs</vt:lpstr>
      <vt:lpstr>Firmware Block Designs</vt:lpstr>
      <vt:lpstr>Firmware Block Designs</vt:lpstr>
      <vt:lpstr>DSP Blocks</vt:lpstr>
      <vt:lpstr>DSP Blocks</vt:lpstr>
      <vt:lpstr>DSP Blocks</vt:lpstr>
      <vt:lpstr>DSP Blocks</vt:lpstr>
      <vt:lpstr>Firmware Simulation</vt:lpstr>
      <vt:lpstr>Simulation Results</vt:lpstr>
      <vt:lpstr>PFB/IQ Mixer test</vt:lpstr>
      <vt:lpstr>Magnitude Test</vt:lpstr>
      <vt:lpstr>Next Step: Compiled on FPGA</vt:lpstr>
      <vt:lpstr>Compileable Firmware V1</vt:lpstr>
      <vt:lpstr>Compileable Firmware V2</vt:lpstr>
      <vt:lpstr>Accumulation Plot for V2</vt:lpstr>
      <vt:lpstr>ASIAA 5G ADC </vt:lpstr>
      <vt:lpstr>Simulation Results</vt:lpstr>
      <vt:lpstr>Actual Results from Compiled Firmware</vt:lpstr>
      <vt:lpstr>Odd Data Readings</vt:lpstr>
      <vt:lpstr>The Debugging Rabbithole</vt:lpstr>
      <vt:lpstr>The Debugging Rabbithole</vt:lpstr>
      <vt:lpstr>Ugh</vt:lpstr>
      <vt:lpstr>Digging out of the Rabbithole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Readout and Lock-In</dc:title>
  <dc:creator>Jonathan Hoh</dc:creator>
  <cp:lastModifiedBy>Jonathan Hoh</cp:lastModifiedBy>
  <cp:revision>9</cp:revision>
  <dcterms:created xsi:type="dcterms:W3CDTF">2021-03-04T02:56:18Z</dcterms:created>
  <dcterms:modified xsi:type="dcterms:W3CDTF">2021-06-02T00:03:03Z</dcterms:modified>
</cp:coreProperties>
</file>